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99" r:id="rId6"/>
    <p:sldId id="290" r:id="rId7"/>
    <p:sldId id="291" r:id="rId8"/>
    <p:sldId id="284" r:id="rId9"/>
    <p:sldId id="267" r:id="rId10"/>
    <p:sldId id="292" r:id="rId11"/>
    <p:sldId id="303" r:id="rId12"/>
    <p:sldId id="302" r:id="rId13"/>
    <p:sldId id="296" r:id="rId14"/>
    <p:sldId id="297" r:id="rId15"/>
    <p:sldId id="298" r:id="rId16"/>
    <p:sldId id="288" r:id="rId17"/>
    <p:sldId id="304" r:id="rId18"/>
    <p:sldId id="305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6" r:id="rId36"/>
    <p:sldId id="317" r:id="rId37"/>
    <p:sldId id="318" r:id="rId38"/>
    <p:sldId id="319" r:id="rId39"/>
    <p:sldId id="320" r:id="rId40"/>
    <p:sldId id="322" r:id="rId41"/>
    <p:sldId id="315" r:id="rId42"/>
    <p:sldId id="323" r:id="rId43"/>
    <p:sldId id="324" r:id="rId44"/>
    <p:sldId id="325" r:id="rId45"/>
    <p:sldId id="327" r:id="rId46"/>
    <p:sldId id="326" r:id="rId47"/>
    <p:sldId id="271" r:id="rId48"/>
    <p:sldId id="277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434"/>
    <a:srgbClr val="B53164"/>
    <a:srgbClr val="225B5F"/>
    <a:srgbClr val="E6E6E6"/>
    <a:srgbClr val="0F1722"/>
    <a:srgbClr val="348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6" y="139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CF-41AE-A01F-A0D11D9A5E12}"/>
              </c:ext>
            </c:extLst>
          </c:dPt>
          <c:dPt>
            <c:idx val="1"/>
            <c:bubble3D val="0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2CF-41AE-A01F-A0D11D9A5E12}"/>
              </c:ext>
            </c:extLst>
          </c:dPt>
          <c:dPt>
            <c:idx val="2"/>
            <c:bubble3D val="0"/>
            <c:spPr>
              <a:solidFill>
                <a:srgbClr val="B5316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CF-41AE-A01F-A0D11D9A5E12}"/>
              </c:ext>
            </c:extLst>
          </c:dPt>
          <c:dPt>
            <c:idx val="3"/>
            <c:bubble3D val="0"/>
            <c:spPr>
              <a:solidFill>
                <a:srgbClr val="225B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2CF-41AE-A01F-A0D11D9A5E12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CF-41AE-A01F-A0D11D9A5E12}"/>
              </c:ext>
            </c:extLst>
          </c:dPt>
          <c:dPt>
            <c:idx val="5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2CF-41AE-A01F-A0D11D9A5E12}"/>
              </c:ext>
            </c:extLst>
          </c:dPt>
          <c:cat>
            <c:strRef>
              <c:f>Sheet1!$A$2:$A$8</c:f>
              <c:strCache>
                <c:ptCount val="5"/>
                <c:pt idx="0">
                  <c:v>Swastika Adhikari</c:v>
                </c:pt>
                <c:pt idx="1">
                  <c:v>Utsav Sapkota</c:v>
                </c:pt>
                <c:pt idx="2">
                  <c:v>Sakriya Bajracharya</c:v>
                </c:pt>
                <c:pt idx="3">
                  <c:v>Sujan Pariyar</c:v>
                </c:pt>
                <c:pt idx="4">
                  <c:v>Prashanna Shrestha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CF-41AE-A01F-A0D11D9A5E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04"/>
        <c:holeSize val="57"/>
      </c:doughnut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pPr/>
              <a:t>3/24/2020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318E-83F2-4E8B-B563-3C7E287750D4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425D-9EFB-402A-9795-B6212792E805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BE7DC-D496-40C1-B45F-45AC89680998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095B-8609-4105-ACAF-7CD94F31D765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A3B0-788C-4F4B-B803-55FA2182690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8E1-30BD-4ABB-886F-663DE77CBB16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A711D-F241-4A5E-88B8-D1E68A928444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BA73E-F2EF-45DD-975B-28185CC262B3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3393-E050-47F4-BFA3-E9786CE26B27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D133-B149-421D-8F0E-1F66D2C5CB23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BBE-29C8-4CA2-A291-6F3F567F96D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5CD4-30F8-4320-8D8C-4BA3E3462615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EBDC-2B3B-4D59-A88B-564642D2028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0AE5-C985-4B1C-84E2-8F847B05C28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A72A-FACE-4902-BA47-B91CA7BF10F1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C029-8538-451E-B6EC-27A047B33A2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C8DD-395E-400D-8F75-19CA21B6FB31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01CB-3DF0-4F5E-819C-7F0956DAE483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FDD0-4163-4E26-B799-3A38D06761DE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52F9-5AD8-401C-AC71-09CAD59F3683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225-3FF0-409D-B85D-5AB75D4C0584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A4AB-2320-4388-8457-5FEF45E6A277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258AB-3FCA-4F3C-ACA2-87001F031F2C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956D1-FBD3-42FA-A0F4-47CAFBA465B5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F1EC-FD74-4C7A-9E27-989250583BF9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B5DA-07F7-42BE-8583-7968D7F2570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E805-1D1D-4EA3-AE16-95FC195D3E2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F8D-8352-422E-92F6-C3B99D8CECC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2A3A-7317-40B1-BFA5-7022A8554284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6485-7CC7-4E38-897B-B197BBDD62CA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BD8B-4FBC-419A-B70F-DD79EA3F418D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C4FD-C10B-42BE-9509-D348B6E95D5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820A-BCC5-4B09-A44A-5E5814471368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1D22-C2C1-4418-99CC-0EBB880E8BB6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9F6C-F5E7-4256-A2B3-452CB8D290A8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D887-187A-4614-B144-D8B6DF62DFC6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24C86F50-F868-4261-A6FE-0681B6BBC276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45911" y="4890940"/>
            <a:ext cx="2197290" cy="1476515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579" y="2121792"/>
            <a:ext cx="9144000" cy="1786094"/>
          </a:xfrm>
        </p:spPr>
        <p:txBody>
          <a:bodyPr/>
          <a:lstStyle/>
          <a:p>
            <a:r>
              <a:rPr lang="en-US" dirty="0"/>
              <a:t>Cleckhuddersfax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E-Convenient Store</a:t>
            </a:r>
            <a:endParaRPr lang="ru-RU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 txBox="1">
            <a:spLocks/>
          </p:cNvSpPr>
          <p:nvPr/>
        </p:nvSpPr>
        <p:spPr>
          <a:xfrm>
            <a:off x="1403446" y="172437"/>
            <a:ext cx="9144000" cy="1786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 In Progress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id="{B9CF847D-0BA8-4D40-B95D-DAC8A415A5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CUSTOMER INTERFACE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73504" y="2579428"/>
            <a:ext cx="5513696" cy="331640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b="1" dirty="0"/>
              <a:t>Select the products from 5 traders in the initial phase. </a:t>
            </a:r>
          </a:p>
          <a:p>
            <a:pPr algn="just"/>
            <a:r>
              <a:rPr lang="en-US" b="1" dirty="0"/>
              <a:t>Sort the products by shop or by product type.</a:t>
            </a:r>
          </a:p>
          <a:p>
            <a:pPr algn="just"/>
            <a:r>
              <a:rPr lang="en-US" b="1" dirty="0"/>
              <a:t>Capture the heritage of the Cleckhuddersfax area. </a:t>
            </a:r>
          </a:p>
          <a:p>
            <a:pPr algn="just"/>
            <a:r>
              <a:rPr lang="en-US" b="1" dirty="0"/>
              <a:t>Interface viewable on all major browsers and will be compatible in both mobile and desktop view. </a:t>
            </a:r>
          </a:p>
          <a:p>
            <a:pPr algn="just"/>
            <a:r>
              <a:rPr lang="en-US" b="1" dirty="0"/>
              <a:t>A cart function that can hold the products from all the traders..</a:t>
            </a:r>
          </a:p>
          <a:p>
            <a:pPr algn="just"/>
            <a:r>
              <a:rPr lang="en-US" b="1" dirty="0"/>
              <a:t>Registration system in order to place an order. </a:t>
            </a:r>
          </a:p>
          <a:p>
            <a:pPr algn="just"/>
            <a:r>
              <a:rPr lang="en-US" b="1" dirty="0"/>
              <a:t>Login system in order to access their basket/cart by customers. </a:t>
            </a:r>
          </a:p>
          <a:p>
            <a:pPr algn="just"/>
            <a:r>
              <a:rPr lang="en-US" b="1" dirty="0"/>
              <a:t>Review and update customer account details.</a:t>
            </a:r>
          </a:p>
          <a:p>
            <a:pPr algn="just"/>
            <a:r>
              <a:rPr lang="en-US" b="1" dirty="0"/>
              <a:t>Confirm the changes made in customer registration and account update through the emails that they used for registration. </a:t>
            </a:r>
          </a:p>
          <a:p>
            <a:pPr algn="just"/>
            <a:r>
              <a:rPr lang="en-US" b="1" dirty="0"/>
              <a:t>Pick up the orders in three slots in three different days i.e. 10-13, 13-16, 16-19 in the days Wednesday, Thursday and Friday.</a:t>
            </a:r>
          </a:p>
          <a:p>
            <a:pPr algn="just"/>
            <a:r>
              <a:rPr lang="en-US" b="1" dirty="0"/>
              <a:t>Place the orders 24 hours before the desired pickup time and day. </a:t>
            </a:r>
          </a:p>
          <a:p>
            <a:pPr algn="just"/>
            <a:r>
              <a:rPr lang="en-US" b="1" dirty="0"/>
              <a:t>PayPal function for the payment.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C7CD0-CDEF-499B-929F-253562EB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0BDBC-080B-4E5D-8B3F-388B0F6935A4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1" name="Picture Placeholder 6" descr="Globe icon">
            <a:extLst>
              <a:ext uri="{FF2B5EF4-FFF2-40B4-BE49-F238E27FC236}">
                <a16:creationId xmlns:a16="http://schemas.microsoft.com/office/drawing/2014/main" id="{610C6214-BE35-4ED8-9EE7-7252A603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46" r="1446"/>
          <a:stretch>
            <a:fillRect/>
          </a:stretch>
        </p:blipFill>
        <p:spPr>
          <a:xfrm>
            <a:off x="9624024" y="1362866"/>
            <a:ext cx="640080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id="{B9CF847D-0BA8-4D40-B95D-DAC8A415A5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TRADER INTERFACE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67295" y="2684599"/>
            <a:ext cx="4482996" cy="3224881"/>
          </a:xfrm>
        </p:spPr>
        <p:txBody>
          <a:bodyPr/>
          <a:lstStyle/>
          <a:p>
            <a:pPr algn="just"/>
            <a:r>
              <a:rPr lang="en-US" b="1" dirty="0"/>
              <a:t>Manage product and information. </a:t>
            </a:r>
          </a:p>
          <a:p>
            <a:pPr algn="just"/>
            <a:r>
              <a:rPr lang="en-US" b="1" dirty="0"/>
              <a:t>Able to add, delete and update product through trader account. When a Trader adds a product, the product will have a Unique ID, Short Name, Description, Item Price, Min Order, Max Order, Allergy Information which must be added by the Trader. </a:t>
            </a:r>
          </a:p>
          <a:p>
            <a:pPr algn="just"/>
            <a:r>
              <a:rPr lang="en-US" b="1" dirty="0"/>
              <a:t>Login the Database using trader account that shows the reports of the available stock and report of orders. </a:t>
            </a:r>
          </a:p>
          <a:p>
            <a:pPr algn="just"/>
            <a:r>
              <a:rPr lang="en-US" b="1" dirty="0"/>
              <a:t>Unique login Credentials of every trader which shows their details only.</a:t>
            </a:r>
          </a:p>
          <a:p>
            <a:pPr algn="just"/>
            <a:r>
              <a:rPr lang="en-US" b="1" dirty="0"/>
              <a:t>Admin login that can access the whole system.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C7CD0-CDEF-499B-929F-253562EB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0BDBC-080B-4E5D-8B3F-388B0F6935A4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3" name="Picture Placeholder 11" descr="Cubes icon">
            <a:extLst>
              <a:ext uri="{FF2B5EF4-FFF2-40B4-BE49-F238E27FC236}">
                <a16:creationId xmlns:a16="http://schemas.microsoft.com/office/drawing/2014/main" id="{92015B7B-96EB-42A1-A654-5DE5377A5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46" r="1446"/>
          <a:stretch>
            <a:fillRect/>
          </a:stretch>
        </p:blipFill>
        <p:spPr>
          <a:xfrm>
            <a:off x="11349721" y="1594878"/>
            <a:ext cx="640080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id="{B9CF847D-0BA8-4D40-B95D-DAC8A415A5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MANAGEMENT INTERFACE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1" y="2620370"/>
            <a:ext cx="4482996" cy="3234520"/>
          </a:xfrm>
        </p:spPr>
        <p:txBody>
          <a:bodyPr/>
          <a:lstStyle/>
          <a:p>
            <a:pPr algn="just"/>
            <a:r>
              <a:rPr lang="en-US" b="1" dirty="0"/>
              <a:t>Dashboard that has a range of daily and periodic reports.</a:t>
            </a:r>
          </a:p>
          <a:p>
            <a:pPr algn="just"/>
            <a:r>
              <a:rPr lang="en-US" b="1" dirty="0"/>
              <a:t>Daily report on the orders placed that contain the products and quantities which has been ordered and also shows which delivery slots are used. </a:t>
            </a:r>
          </a:p>
          <a:p>
            <a:pPr algn="just"/>
            <a:r>
              <a:rPr lang="en-US" b="1" dirty="0"/>
              <a:t>Weekly finance report which shows the number of products that is sold along with the payment for the last 7 days which will only include the orders that have been delivered.  </a:t>
            </a:r>
          </a:p>
          <a:p>
            <a:pPr algn="just"/>
            <a:r>
              <a:rPr lang="en-US" b="1" dirty="0"/>
              <a:t>Access all of the traders accounts.</a:t>
            </a:r>
          </a:p>
          <a:p>
            <a:pPr algn="just"/>
            <a:r>
              <a:rPr lang="en-US" b="1" dirty="0"/>
              <a:t>Monthly report of the product sales which can be sorted alphabetically; total numbers of orders per products or total income per product.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C7CD0-CDEF-499B-929F-253562EB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0BDBC-080B-4E5D-8B3F-388B0F6935A4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0" name="Picture Placeholder 20" descr="Atom icon">
            <a:extLst>
              <a:ext uri="{FF2B5EF4-FFF2-40B4-BE49-F238E27FC236}">
                <a16:creationId xmlns:a16="http://schemas.microsoft.com/office/drawing/2014/main" id="{E6E2A99D-9A76-4170-84C5-E8E895DEA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9" r="1329"/>
          <a:stretch>
            <a:fillRect/>
          </a:stretch>
        </p:blipFill>
        <p:spPr>
          <a:xfrm>
            <a:off x="10230605" y="1461403"/>
            <a:ext cx="640080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:a16="http://schemas.microsoft.com/office/drawing/2014/main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591" y="1090118"/>
            <a:ext cx="5047200" cy="804338"/>
          </a:xfrm>
        </p:spPr>
        <p:txBody>
          <a:bodyPr>
            <a:normAutofit fontScale="90000"/>
          </a:bodyPr>
          <a:lstStyle/>
          <a:p>
            <a:r>
              <a:rPr lang="en-US" dirty="0"/>
              <a:t>MAJOR DELIVERABLES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PROJECT CHARTER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67296" y="3070745"/>
            <a:ext cx="4482996" cy="2866031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E-Commerce website with customer, trader and management interface.</a:t>
            </a:r>
          </a:p>
          <a:p>
            <a:pPr algn="just"/>
            <a:r>
              <a:rPr lang="en-US" b="1" dirty="0"/>
              <a:t>Management interface connected with database.</a:t>
            </a:r>
          </a:p>
          <a:p>
            <a:pPr algn="just"/>
            <a:r>
              <a:rPr lang="en-US" b="1" dirty="0"/>
              <a:t>Registration system to place an order by customer.</a:t>
            </a:r>
          </a:p>
          <a:p>
            <a:pPr algn="just"/>
            <a:r>
              <a:rPr lang="en-US" b="1" dirty="0"/>
              <a:t>Single basket to add products from different traders.</a:t>
            </a:r>
          </a:p>
          <a:p>
            <a:pPr algn="just"/>
            <a:r>
              <a:rPr lang="en-US" b="1" dirty="0"/>
              <a:t>Login system to access the cart. </a:t>
            </a:r>
          </a:p>
          <a:p>
            <a:pPr algn="just"/>
            <a:r>
              <a:rPr lang="en-US" b="1" dirty="0"/>
              <a:t>Website supporting a maximum of ten shops for initial pilot project.</a:t>
            </a:r>
          </a:p>
          <a:p>
            <a:pPr algn="just"/>
            <a:r>
              <a:rPr lang="en-US" b="1" dirty="0"/>
              <a:t>Traders’ interface that allows add/delete/update products on their corresponding shops.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:a16="http://schemas.microsoft.com/office/drawing/2014/main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591" y="1090118"/>
            <a:ext cx="5047200" cy="804338"/>
          </a:xfrm>
        </p:spPr>
        <p:txBody>
          <a:bodyPr>
            <a:normAutofit fontScale="90000"/>
          </a:bodyPr>
          <a:lstStyle/>
          <a:p>
            <a:r>
              <a:rPr lang="en-US" dirty="0"/>
              <a:t>MAJOR DELIVERABLES Continued...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PROJECT CHARTER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67296" y="3070745"/>
            <a:ext cx="4482996" cy="2866031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Responsive design viewable on mobile as well as desktop devices and viewable on the most popular browsers.</a:t>
            </a:r>
          </a:p>
          <a:p>
            <a:pPr algn="just"/>
            <a:r>
              <a:rPr lang="en-US" b="1" dirty="0"/>
              <a:t>User-friendly navigation of products by shop or product type for customers..</a:t>
            </a:r>
          </a:p>
          <a:p>
            <a:pPr algn="just"/>
            <a:r>
              <a:rPr lang="en-US" b="1" dirty="0"/>
              <a:t>An admin login for management interface that can access any of the trader accounts.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:a16="http://schemas.microsoft.com/office/drawing/2014/main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591" y="1090118"/>
            <a:ext cx="5047200" cy="804338"/>
          </a:xfrm>
        </p:spPr>
        <p:txBody>
          <a:bodyPr>
            <a:normAutofit fontScale="90000"/>
          </a:bodyPr>
          <a:lstStyle/>
          <a:p>
            <a:r>
              <a:rPr lang="en-US" dirty="0"/>
              <a:t>MAJOR DELIVERABLES Continued...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PROJECT CHARTER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67296" y="3070746"/>
            <a:ext cx="4482996" cy="1665028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A maximum of 20 orders per slot for 3 collection slots 10:00-13:00, 13:00-16:00, 16:00-19:00 on Wednesdays, Thursdays and Fridays which must be at least 24 hours after placing the order.</a:t>
            </a:r>
          </a:p>
          <a:p>
            <a:pPr algn="just"/>
            <a:r>
              <a:rPr lang="en-US" b="1" dirty="0"/>
              <a:t>PayPal is used for online payment which is secure.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513" y="159268"/>
            <a:ext cx="5047200" cy="521212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32F91292-173C-4F90-BC82-33ED401D4C56}"/>
              </a:ext>
            </a:extLst>
          </p:cNvPr>
          <p:cNvSpPr>
            <a:spLocks noGrp="1" noChangeArrowheads="1"/>
          </p:cNvSpPr>
          <p:nvPr>
            <p:ph type="body" idx="14"/>
          </p:nvPr>
        </p:nvSpPr>
        <p:spPr bwMode="auto">
          <a:xfrm>
            <a:off x="8720653" y="377008"/>
            <a:ext cx="2911887" cy="89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A: Product Interface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5848D3-0845-4861-931E-845990D0A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43474"/>
              </p:ext>
            </p:extLst>
          </p:nvPr>
        </p:nvGraphicFramePr>
        <p:xfrm>
          <a:off x="800240" y="1105982"/>
          <a:ext cx="9639901" cy="547431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175420">
                  <a:extLst>
                    <a:ext uri="{9D8B030D-6E8A-4147-A177-3AD203B41FA5}">
                      <a16:colId xmlns:a16="http://schemas.microsoft.com/office/drawing/2014/main" val="3741036194"/>
                    </a:ext>
                  </a:extLst>
                </a:gridCol>
                <a:gridCol w="5533683">
                  <a:extLst>
                    <a:ext uri="{9D8B030D-6E8A-4147-A177-3AD203B41FA5}">
                      <a16:colId xmlns:a16="http://schemas.microsoft.com/office/drawing/2014/main" val="1157623047"/>
                    </a:ext>
                  </a:extLst>
                </a:gridCol>
                <a:gridCol w="1930798">
                  <a:extLst>
                    <a:ext uri="{9D8B030D-6E8A-4147-A177-3AD203B41FA5}">
                      <a16:colId xmlns:a16="http://schemas.microsoft.com/office/drawing/2014/main" val="397316101"/>
                    </a:ext>
                  </a:extLst>
                </a:gridCol>
              </a:tblGrid>
              <a:tr h="3454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0">
                          <a:effectLst/>
                        </a:rPr>
                        <a:t>Requirement ID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0" dirty="0">
                          <a:effectLst/>
                        </a:rPr>
                        <a:t>Description</a:t>
                      </a:r>
                      <a:endParaRPr lang="en-US" sz="1600" b="1" kern="0" dirty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0">
                          <a:effectLst/>
                        </a:rPr>
                        <a:t>MoSCoW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2513912242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An interface to allow customers to view products and buy them.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4140089082"/>
                  </a:ext>
                </a:extLst>
              </a:tr>
              <a:tr h="4822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A1 –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All products will be displayed with a short name, a description, price, quantity, stock available, min order, max order, allergy information and will be associated with a trader.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2480896675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A1 – 2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Users will be able to navigate to product by shop or by product type.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1235615911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A1 –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Users will be able to search for products by open text search.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1920971744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A1 – 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Users will be able to sort products appropriately. Example: price, alphabets.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3304487404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A1 – 5 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Users will be able to search/sort items based on multiple search criteria.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2621723533"/>
                  </a:ext>
                </a:extLst>
              </a:tr>
              <a:tr h="2555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The interface will allow customers to select products and add those products to cart for checkout.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1512411376"/>
                  </a:ext>
                </a:extLst>
              </a:tr>
              <a:tr h="1235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A2 –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Logged in users will only be able to access the cart.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3850681616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A2 – 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Registration should be done in order to login and add products to cart.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M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411698650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A2 –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Users will be provided with a single cart to hold goods that spans all traders.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4123973940"/>
                  </a:ext>
                </a:extLst>
              </a:tr>
              <a:tr h="1235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A2 – 4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single cart will have a single payment.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M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3694251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11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32F91292-173C-4F90-BC82-33ED401D4C56}"/>
              </a:ext>
            </a:extLst>
          </p:cNvPr>
          <p:cNvSpPr>
            <a:spLocks noGrp="1" noChangeArrowheads="1"/>
          </p:cNvSpPr>
          <p:nvPr>
            <p:ph type="body" idx="14"/>
          </p:nvPr>
        </p:nvSpPr>
        <p:spPr bwMode="auto">
          <a:xfrm>
            <a:off x="8128306" y="234252"/>
            <a:ext cx="3777060" cy="89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A: Product Interface Contd..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46A7DA2-148C-4AC2-BC8F-6D8846AE6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08588"/>
              </p:ext>
            </p:extLst>
          </p:nvPr>
        </p:nvGraphicFramePr>
        <p:xfrm>
          <a:off x="838200" y="1184784"/>
          <a:ext cx="9639901" cy="5165031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175420">
                  <a:extLst>
                    <a:ext uri="{9D8B030D-6E8A-4147-A177-3AD203B41FA5}">
                      <a16:colId xmlns:a16="http://schemas.microsoft.com/office/drawing/2014/main" val="2582078763"/>
                    </a:ext>
                  </a:extLst>
                </a:gridCol>
                <a:gridCol w="5533683">
                  <a:extLst>
                    <a:ext uri="{9D8B030D-6E8A-4147-A177-3AD203B41FA5}">
                      <a16:colId xmlns:a16="http://schemas.microsoft.com/office/drawing/2014/main" val="3151850041"/>
                    </a:ext>
                  </a:extLst>
                </a:gridCol>
                <a:gridCol w="1930798">
                  <a:extLst>
                    <a:ext uri="{9D8B030D-6E8A-4147-A177-3AD203B41FA5}">
                      <a16:colId xmlns:a16="http://schemas.microsoft.com/office/drawing/2014/main" val="1916585383"/>
                    </a:ext>
                  </a:extLst>
                </a:gridCol>
              </a:tblGrid>
              <a:tr h="6046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A2 – 5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While placing and paying for an order collection slots should be identified</a:t>
                      </a:r>
                      <a:r>
                        <a:rPr lang="en-US" sz="1600" dirty="0">
                          <a:effectLst/>
                        </a:rPr>
                        <a:t> in three slots in three different days i.e. 10-13, 13-16, 16-19 in the days Wednesday, Thursday and Friday.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2217012778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A2 – 6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A cart will contain all the products added by the customer with name, short description, quantity and an image.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3087319165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A2 – 7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A single cart can hold up to 20 products and a single payment is needed.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4031384774"/>
                  </a:ext>
                </a:extLst>
              </a:tr>
              <a:tr h="1235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The interface to allow CRUD operations of products.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981260031"/>
                  </a:ext>
                </a:extLst>
              </a:tr>
              <a:tr h="1235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A3 - 1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Traders can add, delete and update products.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3855776300"/>
                  </a:ext>
                </a:extLst>
              </a:tr>
              <a:tr h="4822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 – 2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Clicking the update will show a form pre-populated with all the details of the products. Submitting the form will update the chosen product and display the updated information of that product.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2785403723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 – 3 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A form will be provided to add a new product including all details and image.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136496709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 – 4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Clicking the delete will remove the chosen product and update the displayed catalogue of products.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4201892370"/>
                  </a:ext>
                </a:extLst>
              </a:tr>
              <a:tr h="237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A3 - 5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Management can delete the products that have very low sales.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S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67" marR="34667" marT="0" marB="0"/>
                </a:tc>
                <a:extLst>
                  <a:ext uri="{0D108BD9-81ED-4DB2-BD59-A6C34878D82A}">
                    <a16:rowId xmlns:a16="http://schemas.microsoft.com/office/drawing/2014/main" val="178573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01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5B222D-0D94-4EEB-A236-2A484DFBF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944271"/>
              </p:ext>
            </p:extLst>
          </p:nvPr>
        </p:nvGraphicFramePr>
        <p:xfrm>
          <a:off x="956547" y="896647"/>
          <a:ext cx="10397253" cy="5758071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346329">
                  <a:extLst>
                    <a:ext uri="{9D8B030D-6E8A-4147-A177-3AD203B41FA5}">
                      <a16:colId xmlns:a16="http://schemas.microsoft.com/office/drawing/2014/main" val="1829577464"/>
                    </a:ext>
                  </a:extLst>
                </a:gridCol>
                <a:gridCol w="6524705">
                  <a:extLst>
                    <a:ext uri="{9D8B030D-6E8A-4147-A177-3AD203B41FA5}">
                      <a16:colId xmlns:a16="http://schemas.microsoft.com/office/drawing/2014/main" val="3666956648"/>
                    </a:ext>
                  </a:extLst>
                </a:gridCol>
                <a:gridCol w="1526219">
                  <a:extLst>
                    <a:ext uri="{9D8B030D-6E8A-4147-A177-3AD203B41FA5}">
                      <a16:colId xmlns:a16="http://schemas.microsoft.com/office/drawing/2014/main" val="784045594"/>
                    </a:ext>
                  </a:extLst>
                </a:gridCol>
              </a:tblGrid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Requirement ID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Description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MoSCoW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1882951587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facility to allow registered users to login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739323119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B1 - 1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login form to collect username and password will be provided.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928168067"/>
                  </a:ext>
                </a:extLst>
              </a:tr>
              <a:tr h="515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B1 – 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Server validation that informs users if they attempt to login using incorrect details.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2154073733"/>
                  </a:ext>
                </a:extLst>
              </a:tr>
              <a:tr h="25969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B1 –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Login link will be displayed on every pages of the site.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1586879399"/>
                  </a:ext>
                </a:extLst>
              </a:tr>
              <a:tr h="2547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B1 - 4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Reset password link will be provided if they forget their password.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2271503629"/>
                  </a:ext>
                </a:extLst>
              </a:tr>
              <a:tr h="2500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B2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facility to allow new customers to register their account.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1607012799"/>
                  </a:ext>
                </a:extLst>
              </a:tr>
              <a:tr h="515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B2 - 1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 registration form that collects first name, last name, user name, password, email, address, age.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752261848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B2 - 2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user should be able to validate account through email address. 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2861067487"/>
                  </a:ext>
                </a:extLst>
              </a:tr>
              <a:tr h="4910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B2 - 3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Customer account must be registered before they can place an order. 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2670605605"/>
                  </a:ext>
                </a:extLst>
              </a:tr>
              <a:tr h="2512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Username must be unique to each customer.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869822566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Account updates should be confirmed through emails.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372543261"/>
                  </a:ext>
                </a:extLst>
              </a:tr>
              <a:tr h="515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Validation of all form fields to ensure none of the field is empty or unchecked.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3458458517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Password must be encrypted before storing in the database.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1259695736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The password length must be 8-10 length.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C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4190296787"/>
                  </a:ext>
                </a:extLst>
              </a:tr>
              <a:tr h="2493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The username must have alphabets only.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2282155576"/>
                  </a:ext>
                </a:extLst>
              </a:tr>
              <a:tr h="4910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B2 – 10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The password must have at least one capital letter, a number and a symbol.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C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10" marR="55510" marT="0" marB="0"/>
                </a:tc>
                <a:extLst>
                  <a:ext uri="{0D108BD9-81ED-4DB2-BD59-A6C34878D82A}">
                    <a16:rowId xmlns:a16="http://schemas.microsoft.com/office/drawing/2014/main" val="119598576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7C78DE2-ABF4-4BEA-ABDC-999E080BB7DD}"/>
              </a:ext>
            </a:extLst>
          </p:cNvPr>
          <p:cNvSpPr>
            <a:spLocks noGrp="1" noChangeArrowheads="1"/>
          </p:cNvSpPr>
          <p:nvPr>
            <p:ph type="body" idx="14"/>
          </p:nvPr>
        </p:nvSpPr>
        <p:spPr bwMode="auto">
          <a:xfrm>
            <a:off x="8128000" y="234017"/>
            <a:ext cx="3107454" cy="89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B: Customer Interface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08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BFFDE6-A34A-42DC-A901-F4AC860CB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09728"/>
              </p:ext>
            </p:extLst>
          </p:nvPr>
        </p:nvGraphicFramePr>
        <p:xfrm>
          <a:off x="1145221" y="932154"/>
          <a:ext cx="10289218" cy="5245362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321952">
                  <a:extLst>
                    <a:ext uri="{9D8B030D-6E8A-4147-A177-3AD203B41FA5}">
                      <a16:colId xmlns:a16="http://schemas.microsoft.com/office/drawing/2014/main" val="1059355083"/>
                    </a:ext>
                  </a:extLst>
                </a:gridCol>
                <a:gridCol w="5906414">
                  <a:extLst>
                    <a:ext uri="{9D8B030D-6E8A-4147-A177-3AD203B41FA5}">
                      <a16:colId xmlns:a16="http://schemas.microsoft.com/office/drawing/2014/main" val="3649733759"/>
                    </a:ext>
                  </a:extLst>
                </a:gridCol>
                <a:gridCol w="2060852">
                  <a:extLst>
                    <a:ext uri="{9D8B030D-6E8A-4147-A177-3AD203B41FA5}">
                      <a16:colId xmlns:a16="http://schemas.microsoft.com/office/drawing/2014/main" val="4248805255"/>
                    </a:ext>
                  </a:extLst>
                </a:gridCol>
              </a:tblGrid>
              <a:tr h="4001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0">
                          <a:effectLst/>
                        </a:rPr>
                        <a:t>Requirement ID</a:t>
                      </a:r>
                      <a:endParaRPr lang="en-US" sz="14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0">
                          <a:effectLst/>
                        </a:rPr>
                        <a:t>Description</a:t>
                      </a:r>
                      <a:endParaRPr lang="en-US" sz="14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0">
                          <a:effectLst/>
                        </a:rPr>
                        <a:t>MoSCoW</a:t>
                      </a:r>
                      <a:endParaRPr lang="en-US" sz="14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1311786182"/>
                  </a:ext>
                </a:extLst>
              </a:tr>
              <a:tr h="2370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An interface to allow trader to register their account.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 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2668676777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C1 – 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A form that minimally collects user id, user role, status, first name, last name, profile picture, status, dob, email.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329501890"/>
                  </a:ext>
                </a:extLst>
              </a:tr>
              <a:tr h="2370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C1 – 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Username must be unique to each trader.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506201242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C1 – 3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Validation of all form fields to ensure none of the field is empty or unchecked.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S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2687916229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C1 – 4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Password must be encrypted before storing in the database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276453578"/>
                  </a:ext>
                </a:extLst>
              </a:tr>
              <a:tr h="2370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An interface to allow registered trader to login.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 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2656558418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A trader login that allows them to access to their details only.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1350127128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A login form to collect username and password will be provided.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M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1264572991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3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Server validation that informs users if they attempt to log in using incorrect details.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1174704425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4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Trader should be able to view and update the details of their trader account.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2873139930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5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Trader login will allow them to view reports on orders and stock levels.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M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1744732997"/>
                  </a:ext>
                </a:extLst>
              </a:tr>
              <a:tr h="450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C2 – 6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effectLst/>
                        </a:rPr>
                        <a:t>Reset password link will be provided if they forget their password.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</a:rPr>
                        <a:t>C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51" marR="66951" marT="0" marB="0"/>
                </a:tc>
                <a:extLst>
                  <a:ext uri="{0D108BD9-81ED-4DB2-BD59-A6C34878D82A}">
                    <a16:rowId xmlns:a16="http://schemas.microsoft.com/office/drawing/2014/main" val="8240153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9BC07EF-A4CA-4187-AC55-13C035BE0E0C}"/>
              </a:ext>
            </a:extLst>
          </p:cNvPr>
          <p:cNvSpPr>
            <a:spLocks noGrp="1" noChangeArrowheads="1"/>
          </p:cNvSpPr>
          <p:nvPr>
            <p:ph type="body" idx="14"/>
          </p:nvPr>
        </p:nvSpPr>
        <p:spPr bwMode="auto">
          <a:xfrm>
            <a:off x="8128000" y="234017"/>
            <a:ext cx="2769476" cy="89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C: Trader Interface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61312"/>
            <a:ext cx="9144000" cy="1587767"/>
          </a:xfrm>
        </p:spPr>
        <p:txBody>
          <a:bodyPr/>
          <a:lstStyle/>
          <a:p>
            <a:r>
              <a:rPr lang="en-IN" dirty="0"/>
              <a:t>INTRODUCTION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80CA22-97EC-464A-BF89-95AEDBA96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869752"/>
              </p:ext>
            </p:extLst>
          </p:nvPr>
        </p:nvGraphicFramePr>
        <p:xfrm>
          <a:off x="1173553" y="1300604"/>
          <a:ext cx="10243129" cy="4876917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311550">
                  <a:extLst>
                    <a:ext uri="{9D8B030D-6E8A-4147-A177-3AD203B41FA5}">
                      <a16:colId xmlns:a16="http://schemas.microsoft.com/office/drawing/2014/main" val="2940729428"/>
                    </a:ext>
                  </a:extLst>
                </a:gridCol>
                <a:gridCol w="5879958">
                  <a:extLst>
                    <a:ext uri="{9D8B030D-6E8A-4147-A177-3AD203B41FA5}">
                      <a16:colId xmlns:a16="http://schemas.microsoft.com/office/drawing/2014/main" val="3033703382"/>
                    </a:ext>
                  </a:extLst>
                </a:gridCol>
                <a:gridCol w="2051621">
                  <a:extLst>
                    <a:ext uri="{9D8B030D-6E8A-4147-A177-3AD203B41FA5}">
                      <a16:colId xmlns:a16="http://schemas.microsoft.com/office/drawing/2014/main" val="1851774585"/>
                    </a:ext>
                  </a:extLst>
                </a:gridCol>
              </a:tblGrid>
              <a:tr h="314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Requirement ID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Description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MoSCoW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9014664"/>
                  </a:ext>
                </a:extLst>
              </a:tr>
              <a:tr h="6517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 facility to allow authenticated admin users to manage the activities presented by the system.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0177734"/>
                  </a:ext>
                </a:extLst>
              </a:tr>
              <a:tr h="6517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After logging in the admin will have the access to manage the dashboard.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1296880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An interface to view the shop of each trader.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7987847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IN" sz="1600" b="1">
                          <a:effectLst/>
                        </a:rPr>
                        <a:t>Management can deactivate customers account.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7307378"/>
                  </a:ext>
                </a:extLst>
              </a:tr>
              <a:tr h="16618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An interface will provide the traders access to range of daily reports of orders placed, weekly report of products sold and monthly report of sales</a:t>
                      </a:r>
                      <a:r>
                        <a:rPr lang="en-US" sz="1600" b="1" dirty="0">
                          <a:effectLst/>
                        </a:rPr>
                        <a:t>. Monthly report will be able to be sorted alphabetically; total numbers of orders per products or total income per product.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3665008"/>
                  </a:ext>
                </a:extLst>
              </a:tr>
              <a:tr h="6517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IN" sz="1600" b="1">
                          <a:effectLst/>
                        </a:rPr>
                        <a:t>Email confirmation should be sent to trader after signing up.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6170579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D1 – 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IN" sz="1600" b="1">
                          <a:effectLst/>
                        </a:rPr>
                        <a:t>An interface to view the shop details of each trader.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S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9865674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8CE79565-6D63-480D-9844-6E1BAC3EC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8437" y="234252"/>
            <a:ext cx="3516797" cy="89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28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D: Management Interface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35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628F-7B80-4627-BFC0-84FFEF1D4DEB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570290" y="181272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C741EF-EC27-47F2-8BE3-8DE0125CF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08543"/>
              </p:ext>
            </p:extLst>
          </p:nvPr>
        </p:nvGraphicFramePr>
        <p:xfrm>
          <a:off x="1136342" y="1625186"/>
          <a:ext cx="9614517" cy="3861214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169692">
                  <a:extLst>
                    <a:ext uri="{9D8B030D-6E8A-4147-A177-3AD203B41FA5}">
                      <a16:colId xmlns:a16="http://schemas.microsoft.com/office/drawing/2014/main" val="4025654126"/>
                    </a:ext>
                  </a:extLst>
                </a:gridCol>
                <a:gridCol w="5519110">
                  <a:extLst>
                    <a:ext uri="{9D8B030D-6E8A-4147-A177-3AD203B41FA5}">
                      <a16:colId xmlns:a16="http://schemas.microsoft.com/office/drawing/2014/main" val="618616237"/>
                    </a:ext>
                  </a:extLst>
                </a:gridCol>
                <a:gridCol w="1925715">
                  <a:extLst>
                    <a:ext uri="{9D8B030D-6E8A-4147-A177-3AD203B41FA5}">
                      <a16:colId xmlns:a16="http://schemas.microsoft.com/office/drawing/2014/main" val="1204076025"/>
                    </a:ext>
                  </a:extLst>
                </a:gridCol>
              </a:tblGrid>
              <a:tr h="3445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Requirement ID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 dirty="0">
                          <a:effectLst/>
                        </a:rPr>
                        <a:t>Description</a:t>
                      </a:r>
                      <a:endParaRPr lang="en-US" sz="1600" b="1" kern="0" dirty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0">
                          <a:effectLst/>
                        </a:rPr>
                        <a:t>MoSCoW</a:t>
                      </a:r>
                      <a:endParaRPr lang="en-US" sz="1600" b="1" kern="0">
                        <a:solidFill>
                          <a:srgbClr val="365F9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7862352"/>
                  </a:ext>
                </a:extLst>
              </a:tr>
              <a:tr h="7128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The website will have the following non-functional requirements.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167948"/>
                  </a:ext>
                </a:extLst>
              </a:tr>
              <a:tr h="3445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E1 - 1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HTML/CSS template suited to the requirements.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5944719"/>
                  </a:ext>
                </a:extLst>
              </a:tr>
              <a:tr h="7128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– 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The site should be viewable on mobile as well as desktop devices and viewable on the most popular browsers.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4624529"/>
                  </a:ext>
                </a:extLst>
              </a:tr>
              <a:tr h="3445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– 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Apex Oracle used for the back-end.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M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5734031"/>
                  </a:ext>
                </a:extLst>
              </a:tr>
              <a:tr h="7128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– 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Site built for maintainability: Files organized and comments added. 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2599941"/>
                  </a:ext>
                </a:extLst>
              </a:tr>
              <a:tr h="3445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– 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Template applied consistently throughout the website.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5839843"/>
                  </a:ext>
                </a:extLst>
              </a:tr>
              <a:tr h="3445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E1 - 6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Implement Google map to locate the shops location.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W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681302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CE7190A3-BE37-4559-AFD7-6DDA6F9EC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068" y="-144030"/>
            <a:ext cx="4476931" cy="129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47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 - Functional Requirements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E: Non – functional Requirements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81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16" y="2022784"/>
            <a:ext cx="5542933" cy="804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LOGO DESIGN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396AE-BE46-43FB-B4E7-224D2AF3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165A-2A74-48E2-B507-73F8410C8215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A795DF-AF05-4ED4-A593-3129BE132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54" y="2509329"/>
            <a:ext cx="4606771" cy="12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7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3" y="-8072"/>
            <a:ext cx="4464049" cy="569086"/>
          </a:xfrm>
        </p:spPr>
        <p:txBody>
          <a:bodyPr>
            <a:normAutofit/>
          </a:bodyPr>
          <a:lstStyle/>
          <a:p>
            <a:r>
              <a:rPr lang="en-US" dirty="0"/>
              <a:t>ERD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C08AF-964D-4D0D-A346-3B32E7D86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305" y="692460"/>
            <a:ext cx="8050569" cy="58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23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056" y="0"/>
            <a:ext cx="4464049" cy="569086"/>
          </a:xfrm>
        </p:spPr>
        <p:txBody>
          <a:bodyPr>
            <a:normAutofit/>
          </a:bodyPr>
          <a:lstStyle/>
          <a:p>
            <a:r>
              <a:rPr lang="en-US" dirty="0"/>
              <a:t>EERD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1CF13-A124-4315-BC60-63F1536A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547" y="834005"/>
            <a:ext cx="7990119" cy="561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85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056" y="0"/>
            <a:ext cx="4464049" cy="569086"/>
          </a:xfrm>
        </p:spPr>
        <p:txBody>
          <a:bodyPr>
            <a:normAutofit/>
          </a:bodyPr>
          <a:lstStyle/>
          <a:p>
            <a:r>
              <a:rPr lang="en-US" dirty="0"/>
              <a:t>COMPOSITE ERD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04D01-63F5-4FE3-8A47-1726AD25C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009" y="567094"/>
            <a:ext cx="8318376" cy="59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10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056" y="0"/>
            <a:ext cx="4464049" cy="569086"/>
          </a:xfrm>
        </p:spPr>
        <p:txBody>
          <a:bodyPr>
            <a:normAutofit fontScale="90000"/>
          </a:bodyPr>
          <a:lstStyle/>
          <a:p>
            <a:r>
              <a:rPr lang="en-US" dirty="0"/>
              <a:t>LOGICAL DIAGRAM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721211" y="569086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12988-7DA5-480C-A795-A310EE6D2AB7}"/>
              </a:ext>
            </a:extLst>
          </p:cNvPr>
          <p:cNvSpPr txBox="1"/>
          <p:nvPr/>
        </p:nvSpPr>
        <p:spPr>
          <a:xfrm>
            <a:off x="176843" y="1502688"/>
            <a:ext cx="1166062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LOGICAL DIAGRAM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 </a:t>
            </a:r>
            <a:r>
              <a:rPr lang="en-IN" b="1" dirty="0">
                <a:solidFill>
                  <a:schemeClr val="bg2"/>
                </a:solidFill>
              </a:rPr>
              <a:t>Admin	</a:t>
            </a:r>
            <a:r>
              <a:rPr lang="en-IN" dirty="0">
                <a:solidFill>
                  <a:schemeClr val="bg2"/>
                </a:solidFill>
              </a:rPr>
              <a:t> (AdminID, AdminFName, </a:t>
            </a:r>
            <a:r>
              <a:rPr lang="en-IN" dirty="0" err="1">
                <a:solidFill>
                  <a:schemeClr val="bg2"/>
                </a:solidFill>
              </a:rPr>
              <a:t>AdminLName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AdminEmail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AdminPassword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AdminAddress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AdminImage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Trader</a:t>
            </a:r>
            <a:r>
              <a:rPr lang="en-IN" dirty="0">
                <a:solidFill>
                  <a:schemeClr val="bg2"/>
                </a:solidFill>
              </a:rPr>
              <a:t> 	 (</a:t>
            </a:r>
            <a:r>
              <a:rPr lang="en-IN" u="sng" dirty="0" err="1">
                <a:solidFill>
                  <a:schemeClr val="bg2"/>
                </a:solidFill>
              </a:rPr>
              <a:t>TraderID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TraderFName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TraderLName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Trader_Email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TraderPassword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TraderAddress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TraderImage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Customer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CustomerID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CustomerFName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CustomerLName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CustomerUsername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CustomerEmail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CustomerPassword</a:t>
            </a:r>
            <a:r>
              <a:rPr lang="en-IN" dirty="0">
                <a:solidFill>
                  <a:schemeClr val="bg2"/>
                </a:solidFill>
              </a:rPr>
              <a:t>, </a:t>
            </a:r>
          </a:p>
          <a:p>
            <a:pPr lvl="0"/>
            <a:r>
              <a:rPr lang="en-IN" dirty="0">
                <a:solidFill>
                  <a:schemeClr val="bg2"/>
                </a:solidFill>
              </a:rPr>
              <a:t>	  </a:t>
            </a:r>
            <a:r>
              <a:rPr lang="en-IN" dirty="0" err="1">
                <a:solidFill>
                  <a:schemeClr val="bg2"/>
                </a:solidFill>
              </a:rPr>
              <a:t>CustomerAddress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CustomerImage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CustomerDOB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Discount</a:t>
            </a:r>
            <a:r>
              <a:rPr lang="en-IN" dirty="0">
                <a:solidFill>
                  <a:schemeClr val="bg2"/>
                </a:solidFill>
              </a:rPr>
              <a:t> 	 (</a:t>
            </a:r>
            <a:r>
              <a:rPr lang="en-IN" u="sng" dirty="0" err="1">
                <a:solidFill>
                  <a:schemeClr val="bg2"/>
                </a:solidFill>
              </a:rPr>
              <a:t>Discount_ID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DiscountPercent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ProductID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Shop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ShopID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ShopName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ShopLocation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AdminID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Category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CategoryID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CategoryName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Category_Image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Product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ProductID</a:t>
            </a:r>
            <a:r>
              <a:rPr lang="en-IN" dirty="0">
                <a:solidFill>
                  <a:schemeClr val="bg2"/>
                </a:solidFill>
              </a:rPr>
              <a:t>, ProductName, </a:t>
            </a:r>
            <a:r>
              <a:rPr lang="en-IN" dirty="0" err="1">
                <a:solidFill>
                  <a:schemeClr val="bg2"/>
                </a:solidFill>
              </a:rPr>
              <a:t>ProductPrice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ProductDescription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ProductStock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AllergyInformation</a:t>
            </a:r>
            <a:r>
              <a:rPr lang="en-IN" dirty="0">
                <a:solidFill>
                  <a:schemeClr val="bg2"/>
                </a:solidFill>
              </a:rPr>
              <a:t>,</a:t>
            </a:r>
          </a:p>
          <a:p>
            <a:pPr lvl="0"/>
            <a:r>
              <a:rPr lang="en-IN" dirty="0">
                <a:solidFill>
                  <a:schemeClr val="bg2"/>
                </a:solidFill>
              </a:rPr>
              <a:t>	 </a:t>
            </a:r>
            <a:r>
              <a:rPr lang="en-IN" dirty="0" err="1">
                <a:solidFill>
                  <a:schemeClr val="bg2"/>
                </a:solidFill>
              </a:rPr>
              <a:t>ProductQuantity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ProductImage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MinimumOrder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MaximumOrder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TraderID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ShopID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CategoryID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Cart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CartID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P_Image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P_Desc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P_Price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P_Quantity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Order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OrderID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OrderDetail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OrderDate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TotalOrder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CollectionSlot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PaymentID</a:t>
            </a:r>
            <a:r>
              <a:rPr lang="en-IN" dirty="0">
                <a:solidFill>
                  <a:schemeClr val="bg2"/>
                </a:solidFill>
              </a:rPr>
              <a:t> , </a:t>
            </a:r>
            <a:r>
              <a:rPr lang="en-IN" dirty="0" err="1">
                <a:solidFill>
                  <a:schemeClr val="bg2"/>
                </a:solidFill>
              </a:rPr>
              <a:t>CartID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Payment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PaymentID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PaymentDetail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Invoice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InvoiceID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InvoiceDetail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InvoiceAmount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InvoiceDate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PaymentID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pPr lvl="0"/>
            <a:r>
              <a:rPr lang="en-IN" b="1" dirty="0">
                <a:solidFill>
                  <a:schemeClr val="bg2"/>
                </a:solidFill>
              </a:rPr>
              <a:t>Review	</a:t>
            </a:r>
            <a:r>
              <a:rPr lang="en-IN" dirty="0">
                <a:solidFill>
                  <a:schemeClr val="bg2"/>
                </a:solidFill>
              </a:rPr>
              <a:t> (</a:t>
            </a:r>
            <a:r>
              <a:rPr lang="en-IN" u="sng" dirty="0" err="1">
                <a:solidFill>
                  <a:schemeClr val="bg2"/>
                </a:solidFill>
              </a:rPr>
              <a:t>ReviewID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ReviewDate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CustomerID</a:t>
            </a:r>
            <a:r>
              <a:rPr lang="en-IN" dirty="0">
                <a:solidFill>
                  <a:schemeClr val="bg2"/>
                </a:solidFill>
              </a:rPr>
              <a:t>, </a:t>
            </a:r>
            <a:r>
              <a:rPr lang="en-IN" dirty="0" err="1">
                <a:solidFill>
                  <a:schemeClr val="bg2"/>
                </a:solidFill>
              </a:rPr>
              <a:t>ProductID</a:t>
            </a:r>
            <a:r>
              <a:rPr lang="en-IN" dirty="0">
                <a:solidFill>
                  <a:schemeClr val="bg2"/>
                </a:solidFill>
              </a:rPr>
              <a:t>);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 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 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</a:rPr>
              <a:t> 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089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2" y="0"/>
            <a:ext cx="9880846" cy="569086"/>
          </a:xfrm>
        </p:spPr>
        <p:txBody>
          <a:bodyPr>
            <a:normAutofit/>
          </a:bodyPr>
          <a:lstStyle/>
          <a:p>
            <a:r>
              <a:rPr lang="en-US" dirty="0"/>
              <a:t>OVERVIEW USE CASE DIAGRAM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3849E-E176-48BC-8767-FEC53C62C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51" y="680480"/>
            <a:ext cx="10601649" cy="5864127"/>
          </a:xfrm>
          <a:prstGeom prst="rect">
            <a:avLst/>
          </a:prstGeom>
        </p:spPr>
      </p:pic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9756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2" y="0"/>
            <a:ext cx="9880846" cy="569086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CUSTOMER INTERFACE USE CASE DIAGRAM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104BA-ABFA-47D3-8908-A032C3870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914" y="610428"/>
            <a:ext cx="7478522" cy="56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20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2" y="0"/>
            <a:ext cx="9880846" cy="569086"/>
          </a:xfrm>
        </p:spPr>
        <p:txBody>
          <a:bodyPr>
            <a:normAutofit/>
          </a:bodyPr>
          <a:lstStyle/>
          <a:p>
            <a:r>
              <a:rPr lang="en-US" dirty="0"/>
              <a:t>TRADER USE CASE DIAGRAM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EB231-652D-461B-BA40-27A90D0BA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316" y="569086"/>
            <a:ext cx="7785717" cy="60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4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037F-A730-41CA-8CC6-20499D3E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A1C75-C69D-4D41-A555-3BFDFAB3B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TOTAL OF 20 MINUTES HAS BEEN ALLOCATED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D0DF72-0ED9-4177-AA9F-92155707E580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Swastika Adhikari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48500B-B1C0-4B93-A5C8-F3528E3F0940}"/>
              </a:ext>
            </a:extLst>
          </p:cNvPr>
          <p:cNvSpPr>
            <a:spLocks noGrp="1"/>
          </p:cNvSpPr>
          <p:nvPr>
            <p:ph type="body" idx="42"/>
          </p:nvPr>
        </p:nvSpPr>
        <p:spPr/>
        <p:txBody>
          <a:bodyPr/>
          <a:lstStyle/>
          <a:p>
            <a:r>
              <a:rPr lang="en-US" dirty="0"/>
              <a:t>4 Minutes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0926F0-25F5-4366-A9CC-C019C576C641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3193135" y="4138611"/>
            <a:ext cx="1324274" cy="3496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Utsav Sapkota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F7DD00-2746-4E1D-9ED9-2A2A45757651}"/>
              </a:ext>
            </a:extLst>
          </p:cNvPr>
          <p:cNvSpPr>
            <a:spLocks noGrp="1"/>
          </p:cNvSpPr>
          <p:nvPr>
            <p:ph type="body" idx="46"/>
          </p:nvPr>
        </p:nvSpPr>
        <p:spPr/>
        <p:txBody>
          <a:bodyPr/>
          <a:lstStyle/>
          <a:p>
            <a:r>
              <a:rPr lang="en-US" dirty="0"/>
              <a:t>4 Minutes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6AE86F-CBE5-4A5D-B862-6A87F5A8538C}"/>
              </a:ext>
            </a:extLst>
          </p:cNvPr>
          <p:cNvSpPr>
            <a:spLocks noGrp="1"/>
          </p:cNvSpPr>
          <p:nvPr>
            <p:ph type="body" idx="47"/>
          </p:nvPr>
        </p:nvSpPr>
        <p:spPr>
          <a:xfrm>
            <a:off x="5123499" y="4142294"/>
            <a:ext cx="1509313" cy="3496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Sakriya Bajracharya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F52BDF-E8EE-4030-93B5-FDB571BFF38E}"/>
              </a:ext>
            </a:extLst>
          </p:cNvPr>
          <p:cNvSpPr>
            <a:spLocks noGrp="1"/>
          </p:cNvSpPr>
          <p:nvPr>
            <p:ph type="body" idx="48"/>
          </p:nvPr>
        </p:nvSpPr>
        <p:spPr>
          <a:xfrm>
            <a:off x="5123498" y="4503655"/>
            <a:ext cx="1285861" cy="246279"/>
          </a:xfrm>
        </p:spPr>
        <p:txBody>
          <a:bodyPr>
            <a:normAutofit/>
          </a:bodyPr>
          <a:lstStyle/>
          <a:p>
            <a:r>
              <a:rPr lang="en-US" dirty="0"/>
              <a:t>4 Minutes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D4E04C-CA27-41FE-B45E-FEF8371A03F1}"/>
              </a:ext>
            </a:extLst>
          </p:cNvPr>
          <p:cNvSpPr>
            <a:spLocks noGrp="1"/>
          </p:cNvSpPr>
          <p:nvPr>
            <p:ph type="body" idx="49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Sujan Pariyar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5D1607E-8654-400A-85C7-8239EF17935F}"/>
              </a:ext>
            </a:extLst>
          </p:cNvPr>
          <p:cNvSpPr>
            <a:spLocks noGrp="1"/>
          </p:cNvSpPr>
          <p:nvPr>
            <p:ph type="body" idx="50"/>
          </p:nvPr>
        </p:nvSpPr>
        <p:spPr/>
        <p:txBody>
          <a:bodyPr/>
          <a:lstStyle/>
          <a:p>
            <a:r>
              <a:rPr lang="en-US" dirty="0"/>
              <a:t>4 Minutes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3898360-1205-49DF-846A-7D37E0219C01}"/>
              </a:ext>
            </a:extLst>
          </p:cNvPr>
          <p:cNvSpPr>
            <a:spLocks noGrp="1"/>
          </p:cNvSpPr>
          <p:nvPr>
            <p:ph type="body" idx="5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Prashanna Shrestha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4221C2-E578-4DC7-AA80-13816114039D}"/>
              </a:ext>
            </a:extLst>
          </p:cNvPr>
          <p:cNvSpPr>
            <a:spLocks noGrp="1"/>
          </p:cNvSpPr>
          <p:nvPr>
            <p:ph type="body" idx="52"/>
          </p:nvPr>
        </p:nvSpPr>
        <p:spPr/>
        <p:txBody>
          <a:bodyPr/>
          <a:lstStyle/>
          <a:p>
            <a:r>
              <a:rPr lang="en-US" dirty="0"/>
              <a:t>4 Minutes</a:t>
            </a:r>
          </a:p>
        </p:txBody>
      </p:sp>
      <p:graphicFrame>
        <p:nvGraphicFramePr>
          <p:cNvPr id="23" name="Chart Placeholder 22" descr="Pie chart">
            <a:extLst>
              <a:ext uri="{FF2B5EF4-FFF2-40B4-BE49-F238E27FC236}">
                <a16:creationId xmlns:a16="http://schemas.microsoft.com/office/drawing/2014/main" id="{CD7B30DD-39D7-4EDB-B49F-BBF497E33747}"/>
              </a:ext>
            </a:extLst>
          </p:cNvPr>
          <p:cNvGraphicFramePr>
            <a:graphicFrameLocks noGrp="1"/>
          </p:cNvGraphicFramePr>
          <p:nvPr>
            <p:ph type="chart" sz="quarter" idx="55"/>
            <p:extLst>
              <p:ext uri="{D42A27DB-BD31-4B8C-83A1-F6EECF244321}">
                <p14:modId xmlns:p14="http://schemas.microsoft.com/office/powerpoint/2010/main" val="2423667584"/>
              </p:ext>
            </p:extLst>
          </p:nvPr>
        </p:nvGraphicFramePr>
        <p:xfrm>
          <a:off x="6924675" y="860425"/>
          <a:ext cx="4483100" cy="4573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146FC-F18A-4E5C-9079-B306E40F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5A8-E9D8-4979-8C25-67C02FD0A7E5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24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3623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2" y="0"/>
            <a:ext cx="9880846" cy="569086"/>
          </a:xfrm>
        </p:spPr>
        <p:txBody>
          <a:bodyPr>
            <a:normAutofit/>
          </a:bodyPr>
          <a:lstStyle/>
          <a:p>
            <a:r>
              <a:rPr lang="en-US" dirty="0"/>
              <a:t>ADMIN INTERFACE USE CASE DIAGRAM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96B255-55D7-4CEE-B566-C8FCDC188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433" y="785001"/>
            <a:ext cx="9623702" cy="48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2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2" y="0"/>
            <a:ext cx="9880846" cy="569086"/>
          </a:xfrm>
        </p:spPr>
        <p:txBody>
          <a:bodyPr>
            <a:normAutofit/>
          </a:bodyPr>
          <a:lstStyle/>
          <a:p>
            <a:r>
              <a:rPr lang="en-US" dirty="0"/>
              <a:t>MS-PROJECT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9392194" y="1227909"/>
            <a:ext cx="13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Gantt Chart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457" y="2038256"/>
            <a:ext cx="10424160" cy="372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3717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26880" y="108421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Gantt Chart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8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6285" y="2403567"/>
            <a:ext cx="9705704" cy="276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rcRect t="11920" b="11920"/>
          <a:stretch>
            <a:fillRect/>
          </a:stretch>
        </p:blipFill>
        <p:spPr>
          <a:xfrm>
            <a:off x="5237771" y="493713"/>
            <a:ext cx="1481328" cy="758952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0160" y="1554480"/>
            <a:ext cx="9757954" cy="478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817429" y="1058091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Network Diagram</a:t>
            </a:r>
            <a:endParaRPr lang="en-US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rcRect t="11920" b="11920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3589" y="2181496"/>
            <a:ext cx="10489474" cy="4310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40527" y="1645920"/>
            <a:ext cx="318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Network Diagram</a:t>
            </a:r>
            <a:endParaRPr lang="en-US" b="1" dirty="0">
              <a:solidFill>
                <a:schemeClr val="bg2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C029-8538-451E-B6EC-27A047B33A2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TIMELINE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3302"/>
            <a:ext cx="12192000" cy="3487783"/>
          </a:xfrm>
          <a:prstGeom prst="rect">
            <a:avLst/>
          </a:prstGeom>
        </p:spPr>
      </p:pic>
      <p:pic>
        <p:nvPicPr>
          <p:cNvPr id="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rcRect t="12249" b="12249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C029-8538-451E-B6EC-27A047B33A2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CALENDAR</a:t>
            </a:r>
            <a:endParaRPr lang="en-US" dirty="0"/>
          </a:p>
        </p:txBody>
      </p:sp>
      <p:pic>
        <p:nvPicPr>
          <p:cNvPr id="6" name="Picture Placeholder 5" descr="calender.PNG"/>
          <p:cNvPicPr>
            <a:picLocks noGrp="1"/>
          </p:cNvPicPr>
          <p:nvPr>
            <p:ph type="pic" sz="quarter" idx="14"/>
          </p:nvPr>
        </p:nvPicPr>
        <p:blipFill>
          <a:blip r:embed="rId2" cstate="print"/>
          <a:srcRect t="25342" b="25342"/>
          <a:stretch>
            <a:fillRect/>
          </a:stretch>
        </p:blipFill>
        <p:spPr>
          <a:xfrm>
            <a:off x="352696" y="1912946"/>
            <a:ext cx="11403875" cy="4553168"/>
          </a:xfrm>
          <a:prstGeom prst="rect">
            <a:avLst/>
          </a:prstGeom>
        </p:spPr>
      </p:pic>
      <p:pic>
        <p:nvPicPr>
          <p:cNvPr id="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rcRect t="12249" b="12249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C029-8538-451E-B6EC-27A047B33A22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SHEET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9530" y="1945645"/>
            <a:ext cx="10123715" cy="380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rcRect t="12249" b="12249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TASK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9F6C-F5E7-4256-A2B3-452CB8D290A8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005" y="1463041"/>
            <a:ext cx="11482251" cy="428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rcRect t="10389" b="10389"/>
          <a:stretch>
            <a:fillRect/>
          </a:stretch>
        </p:blipFill>
        <p:spPr>
          <a:xfrm>
            <a:off x="831850" y="627063"/>
            <a:ext cx="1079500" cy="574675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269" y="2690948"/>
            <a:ext cx="10241279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rcRect t="11920" b="11920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640389" y="2155371"/>
            <a:ext cx="129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Project Task</a:t>
            </a:r>
            <a:endParaRPr lang="en-US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DIVISION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BE0DA3-3A03-418B-B7CF-0D4107499B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Swastika Adhikari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C46A248-3DD2-4083-A410-269D3C38BC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591E4E-87B2-4D64-B582-FBD4968920C5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Utsav Sapkota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2433E8-0DB5-41D8-8B35-D76C17922FE5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DE6855-935C-4D9C-A6CA-A30ED4BC73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BECA94-5E25-4E6D-A58C-7792A89CED7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n-US" dirty="0"/>
              <a:t>Sakriya Bajracharya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A32FF73-A652-43C6-96BD-425851F591BC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AE2A4-3957-4B28-BF08-92D47AF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7C93-88A0-40C3-BC22-098BC7DE2243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9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9BE0DA3-3A03-418B-B7CF-0D4107499B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26288" y="5151150"/>
            <a:ext cx="978408" cy="978408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9BE0DA3-3A03-418B-B7CF-0D4107499B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886802" y="5151150"/>
            <a:ext cx="978408" cy="978408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cxnSp>
        <p:nvCxnSpPr>
          <p:cNvPr id="25" name="Straight Connector 24"/>
          <p:cNvCxnSpPr>
            <a:stCxn id="17" idx="2"/>
            <a:endCxn id="18" idx="6"/>
          </p:cNvCxnSpPr>
          <p:nvPr/>
        </p:nvCxnSpPr>
        <p:spPr>
          <a:xfrm rot="10800000">
            <a:off x="5865210" y="5640354"/>
            <a:ext cx="2761078" cy="1588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999697" y="6235595"/>
            <a:ext cx="2944368" cy="328343"/>
          </a:xfrm>
        </p:spPr>
        <p:txBody>
          <a:bodyPr/>
          <a:lstStyle/>
          <a:p>
            <a:r>
              <a:rPr lang="en-US" dirty="0"/>
              <a:t>Prashanna Shrestha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76617" y="5349922"/>
            <a:ext cx="2944368" cy="928048"/>
          </a:xfrm>
        </p:spPr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372970" y="5268036"/>
            <a:ext cx="2944368" cy="1276066"/>
          </a:xfrm>
        </p:spPr>
        <p:txBody>
          <a:bodyPr>
            <a:normAutofit/>
          </a:bodyPr>
          <a:lstStyle/>
          <a:p>
            <a:r>
              <a:rPr lang="en-US" dirty="0"/>
              <a:t>Topics Covered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191834" y="6210574"/>
            <a:ext cx="2944368" cy="328343"/>
          </a:xfrm>
        </p:spPr>
        <p:txBody>
          <a:bodyPr/>
          <a:lstStyle/>
          <a:p>
            <a:r>
              <a:rPr lang="en-US" dirty="0"/>
              <a:t>Sujan Pariyar</a:t>
            </a:r>
          </a:p>
        </p:txBody>
      </p:sp>
    </p:spTree>
    <p:extLst>
      <p:ext uri="{BB962C8B-B14F-4D97-AF65-F5344CB8AC3E}">
        <p14:creationId xmlns:p14="http://schemas.microsoft.com/office/powerpoint/2010/main" val="3310176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269" y="339000"/>
            <a:ext cx="8767353" cy="652969"/>
          </a:xfrm>
        </p:spPr>
        <p:txBody>
          <a:bodyPr/>
          <a:lstStyle/>
          <a:p>
            <a:r>
              <a:rPr lang="en-IN" dirty="0"/>
              <a:t>CHANGE WORKING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258AB-3FCA-4F3C-ACA2-87001F031F2C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pic>
        <p:nvPicPr>
          <p:cNvPr id="5" name="Content Placeholder 4" descr="working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13464" y="1187449"/>
            <a:ext cx="5381896" cy="489984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E805-1D1D-4EA3-AE16-95FC195D3E2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WIREFRAMES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login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827" y="2037806"/>
            <a:ext cx="4282059" cy="4501852"/>
          </a:xfrm>
          <a:prstGeom prst="rect">
            <a:avLst/>
          </a:prstGeom>
        </p:spPr>
      </p:pic>
      <p:pic>
        <p:nvPicPr>
          <p:cNvPr id="7" name="Picture Placeholder 6" descr="login.png"/>
          <p:cNvPicPr>
            <a:picLocks noGrp="1"/>
          </p:cNvPicPr>
          <p:nvPr>
            <p:ph type="pic" idx="1"/>
          </p:nvPr>
        </p:nvPicPr>
        <p:blipFill>
          <a:blip r:embed="rId3" cstate="print"/>
          <a:srcRect t="9759" b="9759"/>
          <a:stretch>
            <a:fillRect/>
          </a:stretch>
        </p:blipFill>
        <p:spPr>
          <a:xfrm>
            <a:off x="5183188" y="796833"/>
            <a:ext cx="6172200" cy="57084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WIREFRAMES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9F6C-F5E7-4256-A2B3-452CB8D290A8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pic>
        <p:nvPicPr>
          <p:cNvPr id="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rcRect t="12249" b="12249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8" name="Picture 7" descr="cart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894" y="1672045"/>
            <a:ext cx="4604249" cy="5029200"/>
          </a:xfrm>
          <a:prstGeom prst="rect">
            <a:avLst/>
          </a:prstGeom>
        </p:spPr>
      </p:pic>
      <p:pic>
        <p:nvPicPr>
          <p:cNvPr id="9" name="Picture 8" descr="cart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5570" y="1685109"/>
            <a:ext cx="4711836" cy="500307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B5DA-07F7-42BE-8583-7968D7F25700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WIREFRAMES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dmin_dashboard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5777" y="358366"/>
            <a:ext cx="5943600" cy="2985725"/>
          </a:xfrm>
          <a:prstGeom prst="rect">
            <a:avLst/>
          </a:prstGeom>
        </p:spPr>
      </p:pic>
      <p:pic>
        <p:nvPicPr>
          <p:cNvPr id="7" name="Picture 6" descr="admin_add_user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0537" y="3623853"/>
            <a:ext cx="5956662" cy="2790010"/>
          </a:xfrm>
          <a:prstGeom prst="rect">
            <a:avLst/>
          </a:prstGeom>
        </p:spPr>
      </p:pic>
      <p:pic>
        <p:nvPicPr>
          <p:cNvPr id="8" name="Picture 7" descr="product_crud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433" y="1976029"/>
            <a:ext cx="5392783" cy="401982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56A32D-C8BF-4477-BA62-2022E57EF22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292824" y="685667"/>
            <a:ext cx="2941672" cy="978408"/>
          </a:xfrm>
        </p:spPr>
        <p:txBody>
          <a:bodyPr/>
          <a:lstStyle/>
          <a:p>
            <a:r>
              <a:rPr lang="en-US" sz="4800" dirty="0"/>
              <a:t>1</a:t>
            </a:r>
            <a:r>
              <a:rPr lang="en-US" sz="4800" baseline="30000" dirty="0"/>
              <a:t>ST</a:t>
            </a:r>
            <a:r>
              <a:rPr lang="en-US" sz="4800" dirty="0"/>
              <a:t> WEEK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197C78-259E-4657-A444-966F58562A59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PROJECT INITIATION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73AD42-4E4E-45A2-AF46-3450008935A5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Charter, Project Contract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07C18CC-1A8F-4E9F-9484-DF4AB33E559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047164" y="2153566"/>
            <a:ext cx="3187332" cy="978408"/>
          </a:xfrm>
        </p:spPr>
        <p:txBody>
          <a:bodyPr/>
          <a:lstStyle/>
          <a:p>
            <a:r>
              <a:rPr lang="en-US" sz="4800" dirty="0"/>
              <a:t>4</a:t>
            </a:r>
            <a:r>
              <a:rPr lang="en-US" sz="4800" baseline="30000" dirty="0"/>
              <a:t>TH</a:t>
            </a:r>
            <a:r>
              <a:rPr lang="en-US" sz="4800" dirty="0"/>
              <a:t> WEEK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26FF1D7-38F0-4FAF-8052-B8AEE66978E8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PLANNING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461661-5A36-4E79-80B5-116D2AAFA27C}"/>
              </a:ext>
            </a:extLst>
          </p:cNvPr>
          <p:cNvSpPr>
            <a:spLocks noGrp="1"/>
          </p:cNvSpPr>
          <p:nvPr>
            <p:ph type="body" idx="31"/>
          </p:nvPr>
        </p:nvSpPr>
        <p:spPr/>
        <p:txBody>
          <a:bodyPr>
            <a:normAutofit/>
          </a:bodyPr>
          <a:lstStyle/>
          <a:p>
            <a:r>
              <a:rPr lang="en-US" dirty="0"/>
              <a:t>Belbin’s Analysis, MS Project, Skill Audit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43B3E0E-6E1F-4AD2-A122-C5828866A3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101755" y="3621465"/>
            <a:ext cx="3132741" cy="978408"/>
          </a:xfrm>
        </p:spPr>
        <p:txBody>
          <a:bodyPr/>
          <a:lstStyle/>
          <a:p>
            <a:r>
              <a:rPr lang="en-US" sz="4800" dirty="0"/>
              <a:t>8</a:t>
            </a:r>
            <a:r>
              <a:rPr lang="en-US" sz="4800" baseline="30000" dirty="0"/>
              <a:t>TH</a:t>
            </a:r>
            <a:r>
              <a:rPr lang="en-US" sz="4800" dirty="0"/>
              <a:t> WEEK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57D0D1-5961-4504-9B04-2E7192A7384F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PROJECT EXECUTING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4CB2D7-C18E-4293-9F27-83794A03541C}"/>
              </a:ext>
            </a:extLst>
          </p:cNvPr>
          <p:cNvSpPr>
            <a:spLocks noGrp="1"/>
          </p:cNvSpPr>
          <p:nvPr>
            <p:ph type="body" idx="33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Design, Implementation and Coding, APEX Oracle Tables, Pictorials, Website Mockups and Wireframes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4D92659-35B8-4DF0-B3F1-B256D0D6A34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828801" y="5089363"/>
            <a:ext cx="3405696" cy="978408"/>
          </a:xfrm>
        </p:spPr>
        <p:txBody>
          <a:bodyPr/>
          <a:lstStyle/>
          <a:p>
            <a:r>
              <a:rPr lang="en-US" sz="4800" dirty="0"/>
              <a:t>12</a:t>
            </a:r>
            <a:r>
              <a:rPr lang="en-US" sz="4800" baseline="30000" dirty="0"/>
              <a:t>TH</a:t>
            </a:r>
            <a:r>
              <a:rPr lang="en-US" sz="4800" dirty="0"/>
              <a:t> WEEK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B2559C2-1BA3-4140-AE36-D940D09218E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5930239" y="5036023"/>
            <a:ext cx="5533879" cy="402703"/>
          </a:xfrm>
        </p:spPr>
        <p:txBody>
          <a:bodyPr>
            <a:normAutofit/>
          </a:bodyPr>
          <a:lstStyle/>
          <a:p>
            <a:r>
              <a:rPr lang="en-US" dirty="0"/>
              <a:t>PROJECT CLOSING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F4F51F-1AB9-4B4F-91F2-124F7319BC89}"/>
              </a:ext>
            </a:extLst>
          </p:cNvPr>
          <p:cNvSpPr>
            <a:spLocks noGrp="1"/>
          </p:cNvSpPr>
          <p:nvPr>
            <p:ph type="body" idx="35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Presentation, Documentation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A8DB52-EFD1-490F-9D30-DA1BE125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04D123-3B64-40AC-8E19-13ACA846E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PROJECT MONITORING AND CONTROLLING</a:t>
            </a:r>
            <a:r>
              <a:rPr lang="en-US" dirty="0"/>
              <a:t> </a:t>
            </a:r>
          </a:p>
          <a:p>
            <a:r>
              <a:rPr lang="en-US" dirty="0"/>
              <a:t>FROM WEEK 4</a:t>
            </a:r>
            <a:r>
              <a:rPr lang="en-US" baseline="30000" dirty="0"/>
              <a:t>TH</a:t>
            </a:r>
            <a:r>
              <a:rPr lang="en-US" dirty="0"/>
              <a:t> UNTIL PROJECT CLOSING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3D475-C5F4-4E45-B91A-0747964BF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1D5A-D30A-4265-9546-2136FA49FF56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25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F8F4F51F-1AB9-4B4F-91F2-124F7319BC89}"/>
              </a:ext>
            </a:extLst>
          </p:cNvPr>
          <p:cNvSpPr txBox="1">
            <a:spLocks/>
          </p:cNvSpPr>
          <p:nvPr/>
        </p:nvSpPr>
        <p:spPr>
          <a:xfrm>
            <a:off x="9239535" y="3380192"/>
            <a:ext cx="2192182" cy="7588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Testing Functionality</a:t>
            </a:r>
            <a:endParaRPr kumimoji="0" lang="en-US" sz="1400" b="0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User Guides</a:t>
            </a:r>
          </a:p>
        </p:txBody>
      </p:sp>
    </p:spTree>
    <p:extLst>
      <p:ext uri="{BB962C8B-B14F-4D97-AF65-F5344CB8AC3E}">
        <p14:creationId xmlns:p14="http://schemas.microsoft.com/office/powerpoint/2010/main" val="137747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GROUP 3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DB312C-BF94-484C-BB02-2534E26CEC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950" y="3946707"/>
            <a:ext cx="5029940" cy="284099"/>
          </a:xfrm>
        </p:spPr>
        <p:txBody>
          <a:bodyPr/>
          <a:lstStyle/>
          <a:p>
            <a:r>
              <a:rPr lang="en-US" dirty="0"/>
              <a:t>THE BRITISH COLLEGE,  KATHMANDU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C87786-C7F5-4B45-904D-00CC865572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E60535-F276-49C5-9346-D536D6899F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cleckhuddersfax_store@gmail.com</a:t>
            </a:r>
            <a:endParaRPr lang="ru-RU" dirty="0"/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:a16="http://schemas.microsoft.com/office/drawing/2014/main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3F1-C1DE-4390-8747-F80E6B775BA6}" type="datetime1">
              <a:rPr lang="en-US" noProof="0" smtClean="0"/>
              <a:pPr/>
              <a:t>3/24/2020</a:t>
            </a:fld>
            <a:endParaRPr lang="en-US" noProof="0" dirty="0"/>
          </a:p>
        </p:txBody>
      </p:sp>
      <p:pic>
        <p:nvPicPr>
          <p:cNvPr id="17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269567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73CEBD-6C08-4E0C-9E82-28D34A80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B071F-0D12-4804-81BF-4FFB907A2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295" y="1569492"/>
            <a:ext cx="6380847" cy="1119117"/>
          </a:xfrm>
        </p:spPr>
        <p:txBody>
          <a:bodyPr>
            <a:normAutofit fontScale="92500"/>
          </a:bodyPr>
          <a:lstStyle/>
          <a:p>
            <a:r>
              <a:rPr lang="en-US" dirty="0"/>
              <a:t>PROJECT MANAGER </a:t>
            </a:r>
            <a:r>
              <a:rPr lang="en-US" b="0" dirty="0"/>
              <a:t>— </a:t>
            </a:r>
            <a:r>
              <a:rPr lang="en-US" b="0" dirty="0">
                <a:solidFill>
                  <a:schemeClr val="bg2"/>
                </a:solidFill>
              </a:rPr>
              <a:t>SIR ROHIT RAJ PANDEY</a:t>
            </a:r>
          </a:p>
          <a:p>
            <a:r>
              <a:rPr lang="en-US" dirty="0"/>
              <a:t>PROJECT CUSTOMER</a:t>
            </a:r>
            <a:r>
              <a:rPr lang="en-US" b="0" dirty="0"/>
              <a:t> — </a:t>
            </a:r>
            <a:r>
              <a:rPr lang="en-US" dirty="0">
                <a:solidFill>
                  <a:schemeClr val="bg2"/>
                </a:solidFill>
              </a:rPr>
              <a:t>Citizens of Cleckhuddersfax</a:t>
            </a:r>
            <a:endParaRPr lang="en-US" b="0" dirty="0">
              <a:solidFill>
                <a:schemeClr val="bg2"/>
              </a:solidFill>
            </a:endParaRPr>
          </a:p>
          <a:p>
            <a:r>
              <a:rPr lang="en-US" dirty="0"/>
              <a:t>PROJECT SPONSOR: </a:t>
            </a:r>
            <a:r>
              <a:rPr lang="en-US" b="0" dirty="0"/>
              <a:t>— </a:t>
            </a:r>
            <a:r>
              <a:rPr lang="en-US" dirty="0">
                <a:solidFill>
                  <a:schemeClr val="bg2"/>
                </a:solidFill>
              </a:rPr>
              <a:t>The British College, </a:t>
            </a:r>
            <a:r>
              <a:rPr lang="en-US" dirty="0" err="1">
                <a:solidFill>
                  <a:schemeClr val="bg2"/>
                </a:solidFill>
              </a:rPr>
              <a:t>Thapathali</a:t>
            </a:r>
            <a:r>
              <a:rPr lang="en-US" dirty="0">
                <a:solidFill>
                  <a:schemeClr val="bg2"/>
                </a:solidFill>
              </a:rPr>
              <a:t>, Kathmandu 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9" name="Picture Placeholder 28" descr="Team member photo">
            <a:extLst>
              <a:ext uri="{FF2B5EF4-FFF2-40B4-BE49-F238E27FC236}">
                <a16:creationId xmlns:a16="http://schemas.microsoft.com/office/drawing/2014/main" id="{A708FADF-CDF9-4068-A8FE-942FF9B74D1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721841" y="2764036"/>
            <a:ext cx="1106423" cy="110642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E00B54-1018-41A0-92AF-46D993630EBD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Swastika Adhikari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8E9E7A-1401-4E48-8C01-EA96A17BDF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958968" y="3372940"/>
            <a:ext cx="2297722" cy="557616"/>
          </a:xfrm>
        </p:spPr>
        <p:txBody>
          <a:bodyPr>
            <a:normAutofit/>
          </a:bodyPr>
          <a:lstStyle/>
          <a:p>
            <a:r>
              <a:rPr lang="en-US" dirty="0"/>
              <a:t>Implementer / Resource Investigator / Specialist </a:t>
            </a:r>
          </a:p>
        </p:txBody>
      </p:sp>
      <p:pic>
        <p:nvPicPr>
          <p:cNvPr id="33" name="Picture Placeholder 32" descr="Team member photo">
            <a:extLst>
              <a:ext uri="{FF2B5EF4-FFF2-40B4-BE49-F238E27FC236}">
                <a16:creationId xmlns:a16="http://schemas.microsoft.com/office/drawing/2014/main" id="{F95B48C7-C603-448B-812B-C71705CF1B75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/>
          <a:stretch>
            <a:fillRect/>
          </a:stretch>
        </p:blipFill>
        <p:spPr>
          <a:xfrm>
            <a:off x="4469292" y="2764036"/>
            <a:ext cx="1106423" cy="1106423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6A43FA-5FFA-484D-8D0E-4C7A54F256A7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>
            <a:normAutofit/>
          </a:bodyPr>
          <a:lstStyle/>
          <a:p>
            <a:r>
              <a:rPr lang="en-US" dirty="0"/>
              <a:t>Utsav Sapkota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DC5F9B-BC45-47B1-9569-03F24C5366F9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5708709" y="3372939"/>
            <a:ext cx="2297722" cy="598560"/>
          </a:xfrm>
        </p:spPr>
        <p:txBody>
          <a:bodyPr>
            <a:normAutofit/>
          </a:bodyPr>
          <a:lstStyle/>
          <a:p>
            <a:r>
              <a:rPr lang="en-US" dirty="0"/>
              <a:t>Plant / Team Worker / Monitor Evaluator</a:t>
            </a:r>
          </a:p>
        </p:txBody>
      </p:sp>
      <p:pic>
        <p:nvPicPr>
          <p:cNvPr id="37" name="Picture Placeholder 36" descr="Team member photo">
            <a:extLst>
              <a:ext uri="{FF2B5EF4-FFF2-40B4-BE49-F238E27FC236}">
                <a16:creationId xmlns:a16="http://schemas.microsoft.com/office/drawing/2014/main" id="{F1002F14-48E2-4C6C-8D4B-E53C0E3ACF2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/>
          <a:stretch>
            <a:fillRect/>
          </a:stretch>
        </p:blipFill>
        <p:spPr>
          <a:xfrm>
            <a:off x="8216743" y="2764036"/>
            <a:ext cx="1106423" cy="1106423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47D9385-B136-49E1-B50C-69B506A798B8}"/>
              </a:ext>
            </a:extLst>
          </p:cNvPr>
          <p:cNvSpPr>
            <a:spLocks noGrp="1"/>
          </p:cNvSpPr>
          <p:nvPr>
            <p:ph type="body" idx="4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Sakriya Bajracharya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1A02D9C-967F-448E-86B7-F059F13F3C49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9453870" y="3372939"/>
            <a:ext cx="2297722" cy="625855"/>
          </a:xfrm>
        </p:spPr>
        <p:txBody>
          <a:bodyPr>
            <a:normAutofit/>
          </a:bodyPr>
          <a:lstStyle/>
          <a:p>
            <a:r>
              <a:rPr lang="en-US" dirty="0"/>
              <a:t>Complete Finisher / Specialist / Co-</a:t>
            </a:r>
            <a:r>
              <a:rPr lang="en-US" dirty="0" err="1"/>
              <a:t>ordinator</a:t>
            </a:r>
            <a:endParaRPr lang="en-US" dirty="0"/>
          </a:p>
        </p:txBody>
      </p:sp>
      <p:pic>
        <p:nvPicPr>
          <p:cNvPr id="31" name="Picture Placeholder 30" descr="Team member photo">
            <a:extLst>
              <a:ext uri="{FF2B5EF4-FFF2-40B4-BE49-F238E27FC236}">
                <a16:creationId xmlns:a16="http://schemas.microsoft.com/office/drawing/2014/main" id="{D5DA1A83-8A79-4EA5-9999-C608FC485F9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5"/>
          <a:stretch>
            <a:fillRect/>
          </a:stretch>
        </p:blipFill>
        <p:spPr>
          <a:xfrm>
            <a:off x="720000" y="4191893"/>
            <a:ext cx="1106423" cy="1106423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CC907-EFCA-4CEC-AC44-3398B08E17B6}"/>
              </a:ext>
            </a:extLst>
          </p:cNvPr>
          <p:cNvSpPr>
            <a:spLocks noGrp="1"/>
          </p:cNvSpPr>
          <p:nvPr>
            <p:ph type="body" idx="35"/>
          </p:nvPr>
        </p:nvSpPr>
        <p:spPr/>
        <p:txBody>
          <a:bodyPr/>
          <a:lstStyle/>
          <a:p>
            <a:r>
              <a:rPr lang="en-US" dirty="0"/>
              <a:t>Sujan Pariyar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8E0463-D6FB-4AF0-B713-3509AC7FCDF3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1957127" y="4800797"/>
            <a:ext cx="2297722" cy="617364"/>
          </a:xfrm>
        </p:spPr>
        <p:txBody>
          <a:bodyPr>
            <a:normAutofit/>
          </a:bodyPr>
          <a:lstStyle/>
          <a:p>
            <a:r>
              <a:rPr lang="en-US" dirty="0"/>
              <a:t>Monitor Evaluator / Shaper / Co-</a:t>
            </a:r>
            <a:r>
              <a:rPr lang="en-US" dirty="0" err="1"/>
              <a:t>ordinator</a:t>
            </a:r>
            <a:endParaRPr lang="en-US" dirty="0"/>
          </a:p>
        </p:txBody>
      </p:sp>
      <p:pic>
        <p:nvPicPr>
          <p:cNvPr id="35" name="Picture Placeholder 34" descr="Team member photo">
            <a:extLst>
              <a:ext uri="{FF2B5EF4-FFF2-40B4-BE49-F238E27FC236}">
                <a16:creationId xmlns:a16="http://schemas.microsoft.com/office/drawing/2014/main" id="{15B06B14-F8EB-4DD3-935C-A919FA6B579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6"/>
          <a:stretch>
            <a:fillRect/>
          </a:stretch>
        </p:blipFill>
        <p:spPr>
          <a:xfrm>
            <a:off x="4467451" y="4191893"/>
            <a:ext cx="1106423" cy="1106423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9CBA094-5068-4A31-8608-0B82623441B0}"/>
              </a:ext>
            </a:extLst>
          </p:cNvPr>
          <p:cNvSpPr>
            <a:spLocks noGrp="1"/>
          </p:cNvSpPr>
          <p:nvPr>
            <p:ph type="body" idx="4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Prashanna Shrestha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FB2709-DCAC-409A-A8AC-512006324CA0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5704578" y="4800796"/>
            <a:ext cx="2297722" cy="658308"/>
          </a:xfrm>
        </p:spPr>
        <p:txBody>
          <a:bodyPr>
            <a:normAutofit/>
          </a:bodyPr>
          <a:lstStyle/>
          <a:p>
            <a:r>
              <a:rPr lang="en-US" dirty="0"/>
              <a:t>Resource Investigator / Shaper / Team Worker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C057B3-EF94-4CBD-B7DB-DB85697B0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3738-7B1A-4FEE-84CA-29BFCC39693E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3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850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A634A5-7FE6-42E8-939A-FEBD8260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DFBDB4-30C1-4168-A5E2-42A184496F62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31851" y="2980681"/>
            <a:ext cx="4817836" cy="2248846"/>
          </a:xfrm>
        </p:spPr>
        <p:txBody>
          <a:bodyPr>
            <a:noAutofit/>
          </a:bodyPr>
          <a:lstStyle/>
          <a:p>
            <a:r>
              <a:rPr lang="en-US" sz="1600" b="1" dirty="0"/>
              <a:t>Attract local people who cannot shop during a normal opening hour to order and purchase things in a brief period of time.  </a:t>
            </a:r>
          </a:p>
          <a:p>
            <a:r>
              <a:rPr lang="en-US" sz="1600" b="1" dirty="0"/>
              <a:t>Help the local traders to compete against the bigger business without losing their family time. </a:t>
            </a:r>
          </a:p>
          <a:p>
            <a:r>
              <a:rPr lang="en-US" sz="1600" b="1" dirty="0"/>
              <a:t>Promote the local tradition of area.</a:t>
            </a:r>
          </a:p>
          <a:p>
            <a:r>
              <a:rPr lang="en-US" sz="1600" b="1" dirty="0"/>
              <a:t>Introduce the customers to high quality limited as well as unique products and fresh goods.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D2D95B-77BF-49F5-AFBD-07FDD7C43B8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098826" y="2967035"/>
            <a:ext cx="5311245" cy="2248846"/>
          </a:xfrm>
        </p:spPr>
        <p:txBody>
          <a:bodyPr>
            <a:noAutofit/>
          </a:bodyPr>
          <a:lstStyle/>
          <a:p>
            <a:pPr algn="just"/>
            <a:r>
              <a:rPr lang="en-US" sz="1600" b="1" dirty="0"/>
              <a:t>Expand trade by adding more traders within a group. </a:t>
            </a:r>
          </a:p>
          <a:p>
            <a:pPr algn="just"/>
            <a:r>
              <a:rPr lang="en-US" sz="1600" b="1" dirty="0"/>
              <a:t>Three days a week to collect the products ordered.  </a:t>
            </a:r>
          </a:p>
          <a:p>
            <a:pPr algn="just"/>
            <a:r>
              <a:rPr lang="en-US" sz="1600" b="1" dirty="0"/>
              <a:t>Provide a wonderful opportunity to customers to browse and buy products from the ease of the comfort zone.</a:t>
            </a:r>
          </a:p>
          <a:p>
            <a:pPr algn="just"/>
            <a:r>
              <a:rPr lang="en-US" sz="1600" b="1" dirty="0"/>
              <a:t> Eliminate the travel time and cost for customers. </a:t>
            </a:r>
          </a:p>
          <a:p>
            <a:pPr algn="just"/>
            <a:r>
              <a:rPr lang="en-US" sz="1600" b="1" dirty="0"/>
              <a:t>Create simple user interface to understand by all types of user, trader and accessible through web interface and most popular browsers.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2B98C-5C1E-46B1-B54D-F830C622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29A1-F54C-4D10-8EF0-7F374DF8F44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4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OBJECTIVES OF OUR PROTOTYPE WEB BASED </a:t>
            </a:r>
          </a:p>
          <a:p>
            <a:r>
              <a:rPr lang="en-US" dirty="0"/>
              <a:t>E-COMMERCE SYSTEM  IS LISTED</a:t>
            </a:r>
          </a:p>
        </p:txBody>
      </p:sp>
    </p:spTree>
    <p:extLst>
      <p:ext uri="{BB962C8B-B14F-4D97-AF65-F5344CB8AC3E}">
        <p14:creationId xmlns:p14="http://schemas.microsoft.com/office/powerpoint/2010/main" val="26509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Time</a:t>
            </a:r>
          </a:p>
        </p:txBody>
      </p:sp>
      <p:pic>
        <p:nvPicPr>
          <p:cNvPr id="22" name="Picture Placeholder 21" descr="Abstract background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9F2E6-BA14-4C8A-ABD2-DF5060934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4335" y="2215098"/>
            <a:ext cx="8243247" cy="2602562"/>
          </a:xfrm>
          <a:solidFill>
            <a:srgbClr val="1B2434">
              <a:alpha val="60000"/>
            </a:srgbClr>
          </a:solidFill>
          <a:effectLst>
            <a:reflection blurRad="6350" stA="50000" endA="300" endPos="55500" dist="1016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sz="2400" dirty="0"/>
              <a:t>Hours per day per person: </a:t>
            </a:r>
            <a:r>
              <a:rPr lang="en-US" sz="2400" dirty="0">
                <a:solidFill>
                  <a:schemeClr val="bg2"/>
                </a:solidFill>
              </a:rPr>
              <a:t>3 – 4 Hours  </a:t>
            </a:r>
          </a:p>
          <a:p>
            <a:r>
              <a:rPr lang="en-US" sz="2400" dirty="0"/>
              <a:t>Hours Per Week Per Person: </a:t>
            </a:r>
            <a:r>
              <a:rPr lang="en-US" sz="2400" dirty="0">
                <a:solidFill>
                  <a:schemeClr val="bg2"/>
                </a:solidFill>
              </a:rPr>
              <a:t>18 – 24 Hours | Team of 5 Members</a:t>
            </a:r>
          </a:p>
          <a:p>
            <a:r>
              <a:rPr lang="en-US" sz="2400" dirty="0"/>
              <a:t> Hence Total Hours Till 12th Week: </a:t>
            </a:r>
            <a:r>
              <a:rPr lang="en-US" sz="2400" dirty="0">
                <a:solidFill>
                  <a:schemeClr val="bg2"/>
                </a:solidFill>
              </a:rPr>
              <a:t>18 * 5 * 12 = 1080 Hours</a:t>
            </a:r>
            <a:r>
              <a:rPr lang="en-US" sz="2400" dirty="0"/>
              <a:t>         </a:t>
            </a:r>
          </a:p>
          <a:p>
            <a:r>
              <a:rPr lang="en-US" sz="2400" dirty="0"/>
              <a:t>   Max: </a:t>
            </a:r>
            <a:r>
              <a:rPr lang="en-US" sz="2400" dirty="0">
                <a:solidFill>
                  <a:schemeClr val="bg2"/>
                </a:solidFill>
              </a:rPr>
              <a:t>24* 5* 12 = 1440 hours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416D-9683-46D4-8217-2E7F5A193B5C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1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16" y="2022784"/>
            <a:ext cx="5542933" cy="8043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Tools and Techniques Used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643953"/>
            <a:ext cx="4452987" cy="1856096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Slack (Android/IOS app for instant communication and update)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MS Project for project management and monitoring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3" name="Picture Placeholder 12" descr="Abstract background">
            <a:extLst>
              <a:ext uri="{FF2B5EF4-FFF2-40B4-BE49-F238E27FC236}">
                <a16:creationId xmlns:a16="http://schemas.microsoft.com/office/drawing/2014/main" id="{0B7AE772-6658-4E84-8EAA-F33DEF1CDE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6362829" y="1710636"/>
            <a:ext cx="4853962" cy="30680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396AE-BE46-43FB-B4E7-224D2AF3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165A-2A74-48E2-B507-73F8410C8215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bstract background">
            <a:extLst>
              <a:ext uri="{FF2B5EF4-FFF2-40B4-BE49-F238E27FC236}">
                <a16:creationId xmlns:a16="http://schemas.microsoft.com/office/drawing/2014/main" id="{8326B02F-CCB2-45DB-8011-D2968AD6120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/>
          <a:stretch>
            <a:fillRect/>
          </a:stretch>
        </p:blipFill>
        <p:spPr>
          <a:xfrm>
            <a:off x="1119116" y="3548418"/>
            <a:ext cx="2006220" cy="180150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21" name="Picture Placeholder 20" descr="Abstract background">
            <a:extLst>
              <a:ext uri="{FF2B5EF4-FFF2-40B4-BE49-F238E27FC236}">
                <a16:creationId xmlns:a16="http://schemas.microsoft.com/office/drawing/2014/main" id="{CFD930F2-FED4-475C-A75D-6AB0467299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3350938" y="1976894"/>
            <a:ext cx="1748790" cy="310896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1E61A3-1D57-4708-B548-E5986378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94387"/>
            <a:ext cx="5067869" cy="56908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Tools and Techniques Used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6F646D-B036-48DA-A242-2C9263AC3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PROJECT CHARTER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2259AB-530E-4F31-A710-6CF0B478F1C7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057882" y="3594831"/>
            <a:ext cx="5311245" cy="2248846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Trello for task scheduling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GitHub to store our work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Documentation - A shared One Drive space will be used to store all the documentations generated on the project. 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-US" b="1" dirty="0"/>
              <a:t>Team Meetings in person – Every Mondays and Thursdays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1100"/>
              <a:buFont typeface="Arial" pitchFamily="34" charset="0"/>
              <a:buChar char="•"/>
            </a:pPr>
            <a:endParaRPr 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3A74C-977A-4816-891B-118D588A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222B-43B0-43ED-A2F0-EC5205654499}" type="datetime1">
              <a:rPr lang="en-US" smtClean="0"/>
              <a:pPr/>
              <a:t>3/24/2020</a:t>
            </a:fld>
            <a:endParaRPr lang="en-US" dirty="0"/>
          </a:p>
        </p:txBody>
      </p:sp>
      <p:pic>
        <p:nvPicPr>
          <p:cNvPr id="12" name="Picture Placeholder 2" descr="Company logo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818865" y="785001"/>
            <a:ext cx="955343" cy="641963"/>
          </a:xfrm>
          <a:prstGeom prst="rect">
            <a:avLst/>
          </a:prstGeom>
          <a:noFill/>
          <a:ln>
            <a:noFill/>
          </a:ln>
          <a:effectLst>
            <a:outerShdw blurRad="292100" dist="88900" dir="9720000" sx="144000" sy="144000" algn="ctr" rotWithShape="0">
              <a:srgbClr val="000000">
                <a:alpha val="6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207397"/>
      </p:ext>
    </p:extLst>
  </p:cSld>
  <p:clrMapOvr>
    <a:masterClrMapping/>
  </p:clrMapOvr>
</p:sld>
</file>

<file path=ppt/theme/theme1.xml><?xml version="1.0" encoding="utf-8"?>
<a:theme xmlns:a="http://schemas.openxmlformats.org/drawingml/2006/main" name="tf56488565 (1)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tf56488565 (1)</Template>
  <TotalTime>0</TotalTime>
  <Words>2493</Words>
  <Application>Microsoft Office PowerPoint</Application>
  <PresentationFormat>Widescreen</PresentationFormat>
  <Paragraphs>430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</vt:lpstr>
      <vt:lpstr>Courier New</vt:lpstr>
      <vt:lpstr>Gill Sans MT</vt:lpstr>
      <vt:lpstr>Segoe UI Light</vt:lpstr>
      <vt:lpstr>tf56488565 (1)</vt:lpstr>
      <vt:lpstr>Cleckhuddersfax</vt:lpstr>
      <vt:lpstr>INTRODUCTION</vt:lpstr>
      <vt:lpstr>PRESENTING TIME</vt:lpstr>
      <vt:lpstr>SLIDE DIVISION</vt:lpstr>
      <vt:lpstr>OUR TEAM</vt:lpstr>
      <vt:lpstr>OBJECTIVES</vt:lpstr>
      <vt:lpstr>Estimated Time</vt:lpstr>
      <vt:lpstr>Tools and Techniques Used </vt:lpstr>
      <vt:lpstr>Tools and Techniques Used </vt:lpstr>
      <vt:lpstr>CUSTOMER INTERFACE</vt:lpstr>
      <vt:lpstr>TRADER INTERFACE</vt:lpstr>
      <vt:lpstr>MANAGEMENT INTERFACE</vt:lpstr>
      <vt:lpstr>MAJOR DELIVERABLES</vt:lpstr>
      <vt:lpstr>MAJOR DELIVERABLES Continued...</vt:lpstr>
      <vt:lpstr>MAJOR DELIVERABLES Continued...</vt:lpstr>
      <vt:lpstr>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LOGO DESIGN</vt:lpstr>
      <vt:lpstr>ERD</vt:lpstr>
      <vt:lpstr>EERD</vt:lpstr>
      <vt:lpstr>COMPOSITE ERD</vt:lpstr>
      <vt:lpstr>LOGICAL DIAGRAM</vt:lpstr>
      <vt:lpstr>OVERVIEW USE CASE DIAGRAM</vt:lpstr>
      <vt:lpstr>CUSTOMER INTERFACE USE CASE DIAGRAM</vt:lpstr>
      <vt:lpstr>TRADER USE CASE DIAGRAM</vt:lpstr>
      <vt:lpstr>ADMIN INTERFACE USE CASE DIAGRAM</vt:lpstr>
      <vt:lpstr>MS-PROJECT</vt:lpstr>
      <vt:lpstr>PowerPoint Presentation</vt:lpstr>
      <vt:lpstr>PowerPoint Presentation</vt:lpstr>
      <vt:lpstr>PowerPoint Presentation</vt:lpstr>
      <vt:lpstr>TIMELINE</vt:lpstr>
      <vt:lpstr>CALENDAR</vt:lpstr>
      <vt:lpstr>RESOURCE SHEET</vt:lpstr>
      <vt:lpstr>PROJECT TASK</vt:lpstr>
      <vt:lpstr>PowerPoint Presentation</vt:lpstr>
      <vt:lpstr>CHANGE WORKING TIME</vt:lpstr>
      <vt:lpstr>WIREFRAMES</vt:lpstr>
      <vt:lpstr>WIREFRAMES</vt:lpstr>
      <vt:lpstr>WIREFRAMES</vt:lpstr>
      <vt:lpstr>TIMELINE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2020-03-24T02:42:39Z</dcterms:created>
  <dcterms:modified xsi:type="dcterms:W3CDTF">2020-03-24T17:57:12Z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